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64" r:id="rId11"/>
    <p:sldId id="265" r:id="rId12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5385-1E77-4425-9BA5-E626A8A48D18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4D7A4-3E17-46A4-BF99-DC9452EE55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789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5385-1E77-4425-9BA5-E626A8A48D18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4D7A4-3E17-46A4-BF99-DC9452EE55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33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5385-1E77-4425-9BA5-E626A8A48D18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4D7A4-3E17-46A4-BF99-DC9452EE55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638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5385-1E77-4425-9BA5-E626A8A48D18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4D7A4-3E17-46A4-BF99-DC9452EE55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5522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5385-1E77-4425-9BA5-E626A8A48D18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4D7A4-3E17-46A4-BF99-DC9452EE55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459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5385-1E77-4425-9BA5-E626A8A48D18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4D7A4-3E17-46A4-BF99-DC9452EE55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756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5385-1E77-4425-9BA5-E626A8A48D18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4D7A4-3E17-46A4-BF99-DC9452EE55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899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5385-1E77-4425-9BA5-E626A8A48D18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4D7A4-3E17-46A4-BF99-DC9452EE55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81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5385-1E77-4425-9BA5-E626A8A48D18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4D7A4-3E17-46A4-BF99-DC9452EE55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233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5385-1E77-4425-9BA5-E626A8A48D18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4D7A4-3E17-46A4-BF99-DC9452EE55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53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5385-1E77-4425-9BA5-E626A8A48D18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4D7A4-3E17-46A4-BF99-DC9452EE55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896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35385-1E77-4425-9BA5-E626A8A48D18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4D7A4-3E17-46A4-BF99-DC9452EE55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214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E58734-B2DC-448D-9A6F-5DF4CFB17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451293"/>
            <a:ext cx="7772400" cy="1219769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一般社団法人日本バス情報協会</a:t>
            </a:r>
            <a:br>
              <a:rPr kumimoji="1" lang="en-US" altLang="ja-JP" sz="3200" dirty="0"/>
            </a:br>
            <a:r>
              <a:rPr kumimoji="1" lang="en-US" altLang="ja-JP" sz="3200" dirty="0"/>
              <a:t>2022</a:t>
            </a:r>
            <a:r>
              <a:rPr kumimoji="1" lang="ja-JP" altLang="en-US" sz="3200" dirty="0"/>
              <a:t>年度事業報告及び決算の説明資料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402998B-2D4A-43E1-924C-D1BE18A86A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5888" y="4328437"/>
            <a:ext cx="6858000" cy="986740"/>
          </a:xfrm>
        </p:spPr>
        <p:txBody>
          <a:bodyPr/>
          <a:lstStyle/>
          <a:p>
            <a:r>
              <a:rPr kumimoji="1" lang="en-US" altLang="ja-JP" dirty="0"/>
              <a:t>2023</a:t>
            </a:r>
            <a:r>
              <a:rPr kumimoji="1" lang="ja-JP" altLang="en-US" dirty="0"/>
              <a:t>年</a:t>
            </a:r>
            <a:r>
              <a:rPr kumimoji="1" lang="en-US" altLang="ja-JP" dirty="0"/>
              <a:t>5</a:t>
            </a:r>
            <a:r>
              <a:rPr kumimoji="1" lang="ja-JP" altLang="en-US" dirty="0"/>
              <a:t>月</a:t>
            </a:r>
            <a:r>
              <a:rPr kumimoji="1" lang="en-US" altLang="ja-JP" dirty="0"/>
              <a:t>18</a:t>
            </a:r>
            <a:r>
              <a:rPr kumimoji="1" lang="ja-JP" altLang="en-US" dirty="0"/>
              <a:t>日　第５回社員総会</a:t>
            </a:r>
            <a:endParaRPr kumimoji="1" lang="en-US" altLang="ja-JP" dirty="0"/>
          </a:p>
          <a:p>
            <a:r>
              <a:rPr kumimoji="1" lang="ja-JP" altLang="en-US" dirty="0"/>
              <a:t>一般社団法人日本バス情報協会</a:t>
            </a:r>
          </a:p>
        </p:txBody>
      </p:sp>
    </p:spTree>
    <p:extLst>
      <p:ext uri="{BB962C8B-B14F-4D97-AF65-F5344CB8AC3E}">
        <p14:creationId xmlns:p14="http://schemas.microsoft.com/office/powerpoint/2010/main" val="656105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E7846C4A-0B1D-4FAF-AAA1-303ED65F52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980903"/>
              </p:ext>
            </p:extLst>
          </p:nvPr>
        </p:nvGraphicFramePr>
        <p:xfrm>
          <a:off x="359306" y="894797"/>
          <a:ext cx="7760567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652">
                  <a:extLst>
                    <a:ext uri="{9D8B030D-6E8A-4147-A177-3AD203B41FA5}">
                      <a16:colId xmlns:a16="http://schemas.microsoft.com/office/drawing/2014/main" val="4280390808"/>
                    </a:ext>
                  </a:extLst>
                </a:gridCol>
                <a:gridCol w="758551">
                  <a:extLst>
                    <a:ext uri="{9D8B030D-6E8A-4147-A177-3AD203B41FA5}">
                      <a16:colId xmlns:a16="http://schemas.microsoft.com/office/drawing/2014/main" val="2664078746"/>
                    </a:ext>
                  </a:extLst>
                </a:gridCol>
                <a:gridCol w="1741987">
                  <a:extLst>
                    <a:ext uri="{9D8B030D-6E8A-4147-A177-3AD203B41FA5}">
                      <a16:colId xmlns:a16="http://schemas.microsoft.com/office/drawing/2014/main" val="2544146959"/>
                    </a:ext>
                  </a:extLst>
                </a:gridCol>
                <a:gridCol w="2059108">
                  <a:extLst>
                    <a:ext uri="{9D8B030D-6E8A-4147-A177-3AD203B41FA5}">
                      <a16:colId xmlns:a16="http://schemas.microsoft.com/office/drawing/2014/main" val="766366077"/>
                    </a:ext>
                  </a:extLst>
                </a:gridCol>
                <a:gridCol w="2092269">
                  <a:extLst>
                    <a:ext uri="{9D8B030D-6E8A-4147-A177-3AD203B41FA5}">
                      <a16:colId xmlns:a16="http://schemas.microsoft.com/office/drawing/2014/main" val="30873459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2021</a:t>
                      </a:r>
                      <a:r>
                        <a:rPr kumimoji="1" lang="ja-JP" altLang="en-US" dirty="0"/>
                        <a:t>年度末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現在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/>
                        <a:t>2023</a:t>
                      </a:r>
                      <a:r>
                        <a:rPr kumimoji="1" lang="ja-JP" altLang="en-US" sz="1800" dirty="0"/>
                        <a:t>年度末</a:t>
                      </a:r>
                      <a:endParaRPr kumimoji="1" lang="en-US" altLang="ja-JP" sz="1800" dirty="0"/>
                    </a:p>
                    <a:p>
                      <a:pPr algn="ctr"/>
                      <a:r>
                        <a:rPr kumimoji="1" lang="ja-JP" altLang="en-US" sz="1800" dirty="0"/>
                        <a:t>現在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（参考）</a:t>
                      </a:r>
                      <a:endParaRPr kumimoji="1" lang="en-US" altLang="ja-JP" sz="1800" dirty="0"/>
                    </a:p>
                    <a:p>
                      <a:pPr algn="ctr"/>
                      <a:r>
                        <a:rPr kumimoji="1" lang="en-US" altLang="ja-JP" sz="1800" dirty="0"/>
                        <a:t>2023/5/18</a:t>
                      </a:r>
                      <a:r>
                        <a:rPr kumimoji="1" lang="ja-JP" altLang="en-US" sz="1800" dirty="0"/>
                        <a:t>現在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436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正会員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個人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１０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１０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903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団体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646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賛助会員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個人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00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団体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742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行政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6657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合計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２０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２２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831666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7D20801-0EDD-A315-C985-23F461096C8A}"/>
              </a:ext>
            </a:extLst>
          </p:cNvPr>
          <p:cNvSpPr txBox="1"/>
          <p:nvPr/>
        </p:nvSpPr>
        <p:spPr>
          <a:xfrm>
            <a:off x="220535" y="201955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solidFill>
                  <a:schemeClr val="accent2">
                    <a:lumMod val="50000"/>
                  </a:schemeClr>
                </a:solidFill>
              </a:rPr>
              <a:t>２．会員数</a:t>
            </a:r>
          </a:p>
        </p:txBody>
      </p:sp>
    </p:spTree>
    <p:extLst>
      <p:ext uri="{BB962C8B-B14F-4D97-AF65-F5344CB8AC3E}">
        <p14:creationId xmlns:p14="http://schemas.microsoft.com/office/powerpoint/2010/main" val="263134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654BFF7-BCC2-45D6-A836-6A64AC80B793}"/>
              </a:ext>
            </a:extLst>
          </p:cNvPr>
          <p:cNvSpPr txBox="1"/>
          <p:nvPr/>
        </p:nvSpPr>
        <p:spPr>
          <a:xfrm>
            <a:off x="186457" y="229357"/>
            <a:ext cx="3775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solidFill>
                  <a:schemeClr val="accent2">
                    <a:lumMod val="50000"/>
                  </a:schemeClr>
                </a:solidFill>
              </a:rPr>
              <a:t>３．</a:t>
            </a:r>
            <a:r>
              <a:rPr kumimoji="1" lang="en-US" altLang="ja-JP" sz="2800" dirty="0">
                <a:solidFill>
                  <a:schemeClr val="accent2">
                    <a:lumMod val="50000"/>
                  </a:schemeClr>
                </a:solidFill>
              </a:rPr>
              <a:t>2022</a:t>
            </a:r>
            <a:r>
              <a:rPr kumimoji="1" lang="ja-JP" altLang="en-US" sz="2800" dirty="0">
                <a:solidFill>
                  <a:schemeClr val="accent2">
                    <a:lumMod val="50000"/>
                  </a:schemeClr>
                </a:solidFill>
              </a:rPr>
              <a:t>年度決算報告</a:t>
            </a: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94F70E87-E3E1-4B51-839C-BB0A6B7284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540523"/>
              </p:ext>
            </p:extLst>
          </p:nvPr>
        </p:nvGraphicFramePr>
        <p:xfrm>
          <a:off x="186457" y="852250"/>
          <a:ext cx="8714354" cy="441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503">
                  <a:extLst>
                    <a:ext uri="{9D8B030D-6E8A-4147-A177-3AD203B41FA5}">
                      <a16:colId xmlns:a16="http://schemas.microsoft.com/office/drawing/2014/main" val="1221468366"/>
                    </a:ext>
                  </a:extLst>
                </a:gridCol>
                <a:gridCol w="1709928">
                  <a:extLst>
                    <a:ext uri="{9D8B030D-6E8A-4147-A177-3AD203B41FA5}">
                      <a16:colId xmlns:a16="http://schemas.microsoft.com/office/drawing/2014/main" val="2684815404"/>
                    </a:ext>
                  </a:extLst>
                </a:gridCol>
                <a:gridCol w="1179576">
                  <a:extLst>
                    <a:ext uri="{9D8B030D-6E8A-4147-A177-3AD203B41FA5}">
                      <a16:colId xmlns:a16="http://schemas.microsoft.com/office/drawing/2014/main" val="3798107473"/>
                    </a:ext>
                  </a:extLst>
                </a:gridCol>
                <a:gridCol w="658368">
                  <a:extLst>
                    <a:ext uri="{9D8B030D-6E8A-4147-A177-3AD203B41FA5}">
                      <a16:colId xmlns:a16="http://schemas.microsoft.com/office/drawing/2014/main" val="2915671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292657801"/>
                    </a:ext>
                  </a:extLst>
                </a:gridCol>
                <a:gridCol w="1014984">
                  <a:extLst>
                    <a:ext uri="{9D8B030D-6E8A-4147-A177-3AD203B41FA5}">
                      <a16:colId xmlns:a16="http://schemas.microsoft.com/office/drawing/2014/main" val="4187324269"/>
                    </a:ext>
                  </a:extLst>
                </a:gridCol>
                <a:gridCol w="1869075">
                  <a:extLst>
                    <a:ext uri="{9D8B030D-6E8A-4147-A177-3AD203B41FA5}">
                      <a16:colId xmlns:a16="http://schemas.microsoft.com/office/drawing/2014/main" val="24958170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金額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金額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備考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151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収益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年会費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235,000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経費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事業費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432,102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212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事業収益</a:t>
                      </a:r>
                      <a:endParaRPr kumimoji="1" lang="en-US" altLang="ja-JP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859,800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・会議費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150,390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会場費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42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・講習会等参加費</a:t>
                      </a:r>
                      <a:endParaRPr kumimoji="1" lang="en-US" altLang="ja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423,000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・講師謝金等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245,520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謝金、旅費・交通費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718179"/>
                  </a:ext>
                </a:extLst>
              </a:tr>
              <a:tr h="241982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・イベント参加費</a:t>
                      </a:r>
                      <a:endParaRPr kumimoji="1" lang="en-US" altLang="ja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354,000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・その他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36,192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err="1"/>
                        <a:t>Peatix</a:t>
                      </a:r>
                      <a:r>
                        <a:rPr kumimoji="1" lang="ja-JP" altLang="en-US" sz="1400" dirty="0"/>
                        <a:t>手数料等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196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・請負事業収益</a:t>
                      </a:r>
                      <a:endParaRPr kumimoji="1" lang="en-US" altLang="ja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82,800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管理費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330,166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3180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/>
                        <a:t>寄付金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2,850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・地代家賃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198,000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シェアオフィス賃料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27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・租税公課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92,500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法人都民税等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023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・その他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39,666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286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1,097,650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762,268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597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507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収支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335,382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855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1893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816ED40-8543-4327-BCC5-FFE2258C19F9}"/>
              </a:ext>
            </a:extLst>
          </p:cNvPr>
          <p:cNvSpPr txBox="1"/>
          <p:nvPr/>
        </p:nvSpPr>
        <p:spPr>
          <a:xfrm>
            <a:off x="551239" y="898171"/>
            <a:ext cx="804152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2800" dirty="0"/>
              <a:t>本格的に対外的な事業を開始した。</a:t>
            </a:r>
            <a:endParaRPr kumimoji="1" lang="en-US" altLang="ja-JP" sz="2800" dirty="0"/>
          </a:p>
          <a:p>
            <a:pPr marL="285750" indent="-285750">
              <a:buFont typeface="Wingdings" panose="05000000000000000000" pitchFamily="2" charset="2"/>
              <a:buChar char="l"/>
            </a:pPr>
            <a:endParaRPr kumimoji="1" lang="en-US" altLang="ja-JP" sz="2800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2800" dirty="0"/>
              <a:t>ＣＰバスデータ実務の会を開催し、</a:t>
            </a:r>
            <a:r>
              <a:rPr kumimoji="1" lang="en-US" altLang="ja-JP" sz="2800" dirty="0"/>
              <a:t>GTFS</a:t>
            </a:r>
            <a:r>
              <a:rPr kumimoji="1" lang="ja-JP" altLang="en-US" sz="2800" dirty="0"/>
              <a:t>・バスデータに関する課題等を共有</a:t>
            </a:r>
            <a:endParaRPr kumimoji="1" lang="en-US" altLang="ja-JP" sz="2800" dirty="0"/>
          </a:p>
          <a:p>
            <a:pPr marL="285750" indent="-285750">
              <a:buFont typeface="Wingdings" panose="05000000000000000000" pitchFamily="2" charset="2"/>
              <a:buChar char="l"/>
            </a:pPr>
            <a:endParaRPr kumimoji="1" lang="en-US" altLang="ja-JP" sz="2800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en-US" altLang="ja-JP" sz="2800" dirty="0"/>
              <a:t>GTFS</a:t>
            </a:r>
            <a:r>
              <a:rPr kumimoji="1" lang="ja-JP" altLang="en-US" sz="2800" dirty="0"/>
              <a:t>・バスデータ整備実習、オンラインセミナー等を開催し</a:t>
            </a:r>
            <a:r>
              <a:rPr kumimoji="1" lang="en-US" altLang="ja-JP" sz="2800" dirty="0"/>
              <a:t>GTFS</a:t>
            </a:r>
            <a:r>
              <a:rPr kumimoji="1" lang="ja-JP" altLang="en-US" sz="2800" dirty="0"/>
              <a:t>・バスデータの整備・利活用を普及</a:t>
            </a:r>
            <a:endParaRPr kumimoji="1" lang="en-US" altLang="ja-JP" sz="2800" dirty="0"/>
          </a:p>
          <a:p>
            <a:pPr marL="285750" indent="-285750">
              <a:buFont typeface="Wingdings" panose="05000000000000000000" pitchFamily="2" charset="2"/>
              <a:buChar char="l"/>
            </a:pPr>
            <a:endParaRPr kumimoji="1" lang="en-US" altLang="ja-JP" sz="2800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en-US" altLang="ja-JP" sz="2800" dirty="0"/>
              <a:t>GTFS</a:t>
            </a:r>
            <a:r>
              <a:rPr kumimoji="1" lang="ja-JP" altLang="en-US" sz="2800" dirty="0"/>
              <a:t>リポジトリの開発に協力し流通・利用促進</a:t>
            </a:r>
            <a:endParaRPr kumimoji="1" lang="en-US" altLang="ja-JP" sz="2800" dirty="0"/>
          </a:p>
          <a:p>
            <a:pPr marL="285750" indent="-285750">
              <a:buFont typeface="Wingdings" panose="05000000000000000000" pitchFamily="2" charset="2"/>
              <a:buChar char="l"/>
            </a:pPr>
            <a:endParaRPr kumimoji="1" lang="en-US" altLang="ja-JP" sz="2800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2800" dirty="0"/>
              <a:t>公共交通オープンデータ最前線</a:t>
            </a:r>
            <a:r>
              <a:rPr kumimoji="1" lang="en-US" altLang="ja-JP" sz="2800" dirty="0"/>
              <a:t>2023</a:t>
            </a:r>
            <a:r>
              <a:rPr kumimoji="1" lang="ja-JP" altLang="en-US" sz="2800" dirty="0"/>
              <a:t>を開催し情報交換と交流を推進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96BCDA7-7A6B-4C34-90F5-DC98A5ADDD3F}"/>
              </a:ext>
            </a:extLst>
          </p:cNvPr>
          <p:cNvSpPr txBox="1"/>
          <p:nvPr/>
        </p:nvSpPr>
        <p:spPr>
          <a:xfrm>
            <a:off x="130427" y="265963"/>
            <a:ext cx="3775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solidFill>
                  <a:schemeClr val="accent2">
                    <a:lumMod val="50000"/>
                  </a:schemeClr>
                </a:solidFill>
              </a:rPr>
              <a:t>１．</a:t>
            </a:r>
            <a:r>
              <a:rPr kumimoji="1" lang="en-US" altLang="ja-JP" sz="2800" dirty="0">
                <a:solidFill>
                  <a:schemeClr val="accent2">
                    <a:lumMod val="50000"/>
                  </a:schemeClr>
                </a:solidFill>
              </a:rPr>
              <a:t>2022</a:t>
            </a:r>
            <a:r>
              <a:rPr kumimoji="1" lang="ja-JP" altLang="en-US" sz="2800" dirty="0">
                <a:solidFill>
                  <a:schemeClr val="accent2">
                    <a:lumMod val="50000"/>
                  </a:schemeClr>
                </a:solidFill>
              </a:rPr>
              <a:t>年度事業報告</a:t>
            </a:r>
          </a:p>
        </p:txBody>
      </p:sp>
    </p:spTree>
    <p:extLst>
      <p:ext uri="{BB962C8B-B14F-4D97-AF65-F5344CB8AC3E}">
        <p14:creationId xmlns:p14="http://schemas.microsoft.com/office/powerpoint/2010/main" val="532495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EB85CB1-DD5C-7F59-254C-41200322D079}"/>
              </a:ext>
            </a:extLst>
          </p:cNvPr>
          <p:cNvSpPr txBox="1"/>
          <p:nvPr/>
        </p:nvSpPr>
        <p:spPr>
          <a:xfrm>
            <a:off x="301752" y="332244"/>
            <a:ext cx="7242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(1)</a:t>
            </a:r>
            <a:r>
              <a:rPr kumimoji="1" lang="ja-JP" altLang="en-US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ＧＴＦＳ・バスデータに関する関係者の連携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A3160FC-8E7A-89EE-3F51-7711FD4CF4D0}"/>
              </a:ext>
            </a:extLst>
          </p:cNvPr>
          <p:cNvSpPr txBox="1"/>
          <p:nvPr/>
        </p:nvSpPr>
        <p:spPr>
          <a:xfrm>
            <a:off x="437535" y="925270"/>
            <a:ext cx="61350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chemeClr val="accent2">
                    <a:lumMod val="50000"/>
                  </a:schemeClr>
                </a:solidFill>
              </a:rPr>
              <a:t>ＣＰバスデータ実務の会</a:t>
            </a:r>
            <a:r>
              <a:rPr kumimoji="1" lang="ja-JP" altLang="en-US" sz="2400" b="1" dirty="0">
                <a:solidFill>
                  <a:schemeClr val="accent2">
                    <a:lumMod val="50000"/>
                  </a:schemeClr>
                </a:solidFill>
              </a:rPr>
              <a:t>（</a:t>
            </a:r>
            <a:r>
              <a:rPr kumimoji="1" lang="en-US" altLang="ja-JP" sz="2400" b="1" dirty="0">
                <a:solidFill>
                  <a:schemeClr val="accent2">
                    <a:lumMod val="50000"/>
                  </a:schemeClr>
                </a:solidFill>
              </a:rPr>
              <a:t>2022/5/31</a:t>
            </a:r>
            <a:r>
              <a:rPr kumimoji="1" lang="ja-JP" altLang="en-US" sz="2400" b="1" dirty="0">
                <a:solidFill>
                  <a:schemeClr val="accent2">
                    <a:lumMod val="50000"/>
                  </a:schemeClr>
                </a:solidFill>
              </a:rPr>
              <a:t>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011F829-3D89-D033-D88E-83D5E9ED2039}"/>
              </a:ext>
            </a:extLst>
          </p:cNvPr>
          <p:cNvSpPr txBox="1"/>
          <p:nvPr/>
        </p:nvSpPr>
        <p:spPr>
          <a:xfrm>
            <a:off x="433651" y="1584757"/>
            <a:ext cx="8276697" cy="2768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en-US" altLang="ja-JP" sz="2400" dirty="0"/>
              <a:t>GTFS</a:t>
            </a:r>
            <a:r>
              <a:rPr kumimoji="1" lang="ja-JP" altLang="en-US" sz="2400" dirty="0"/>
              <a:t>データの主要な利用者であり、整備者でもあるＣＰの連携</a:t>
            </a:r>
            <a:endParaRPr kumimoji="1" lang="en-US" altLang="ja-JP" sz="24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en-US" altLang="ja-JP" sz="2400" dirty="0"/>
              <a:t>GTFS</a:t>
            </a:r>
            <a:r>
              <a:rPr kumimoji="1" lang="ja-JP" altLang="en-US" sz="2400" dirty="0"/>
              <a:t>データに関する課題、要望等を議論する会を開催</a:t>
            </a:r>
            <a:endParaRPr kumimoji="1" lang="en-US" altLang="ja-JP" sz="24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400" dirty="0"/>
              <a:t>ＣＰ４社が参加</a:t>
            </a:r>
            <a:endParaRPr kumimoji="1" lang="en-US" altLang="ja-JP" sz="24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400" dirty="0"/>
              <a:t>提示された課題について「</a:t>
            </a:r>
            <a:r>
              <a:rPr kumimoji="1" lang="en-US" altLang="ja-JP" sz="2400" dirty="0"/>
              <a:t>GTFS</a:t>
            </a:r>
            <a:r>
              <a:rPr kumimoji="1" lang="ja-JP" altLang="en-US" sz="2400" dirty="0"/>
              <a:t>の課題と対応案」を整理</a:t>
            </a:r>
          </a:p>
        </p:txBody>
      </p:sp>
    </p:spTree>
    <p:extLst>
      <p:ext uri="{BB962C8B-B14F-4D97-AF65-F5344CB8AC3E}">
        <p14:creationId xmlns:p14="http://schemas.microsoft.com/office/powerpoint/2010/main" val="1610696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EE04B2B-EC68-F9A5-E790-32E3CF1B6117}"/>
              </a:ext>
            </a:extLst>
          </p:cNvPr>
          <p:cNvSpPr txBox="1"/>
          <p:nvPr/>
        </p:nvSpPr>
        <p:spPr>
          <a:xfrm>
            <a:off x="301752" y="332244"/>
            <a:ext cx="48381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kumimoji="1" lang="ja-JP" altLang="en-US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r>
              <a:rPr kumimoji="1" lang="en-US" altLang="ja-JP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kumimoji="1" lang="ja-JP" altLang="en-US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ＧＴＦＳ・バスデータの普及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46E9451-13A5-260E-C1B7-EB63A0AC726F}"/>
              </a:ext>
            </a:extLst>
          </p:cNvPr>
          <p:cNvSpPr txBox="1"/>
          <p:nvPr/>
        </p:nvSpPr>
        <p:spPr>
          <a:xfrm>
            <a:off x="437535" y="925270"/>
            <a:ext cx="7366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chemeClr val="accent2">
                    <a:lumMod val="50000"/>
                  </a:schemeClr>
                </a:solidFill>
              </a:rPr>
              <a:t>ＧＴＦＳ・バスデータ整備実習</a:t>
            </a:r>
            <a:r>
              <a:rPr kumimoji="1" lang="ja-JP" altLang="en-US" sz="2400" b="1" dirty="0">
                <a:solidFill>
                  <a:schemeClr val="accent2">
                    <a:lumMod val="50000"/>
                  </a:schemeClr>
                </a:solidFill>
              </a:rPr>
              <a:t>（</a:t>
            </a:r>
            <a:r>
              <a:rPr kumimoji="1" lang="en-US" altLang="ja-JP" sz="2400" b="1" dirty="0">
                <a:solidFill>
                  <a:schemeClr val="accent2">
                    <a:lumMod val="50000"/>
                  </a:schemeClr>
                </a:solidFill>
              </a:rPr>
              <a:t>2022/8/31</a:t>
            </a:r>
            <a:r>
              <a:rPr kumimoji="1" lang="ja-JP" altLang="en-US" sz="2400" b="1" dirty="0">
                <a:solidFill>
                  <a:schemeClr val="accent2">
                    <a:lumMod val="50000"/>
                  </a:schemeClr>
                </a:solidFill>
              </a:rPr>
              <a:t>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04A383B-BDE8-5778-4B6D-F912361A5A98}"/>
              </a:ext>
            </a:extLst>
          </p:cNvPr>
          <p:cNvSpPr txBox="1"/>
          <p:nvPr/>
        </p:nvSpPr>
        <p:spPr>
          <a:xfrm>
            <a:off x="433651" y="1584757"/>
            <a:ext cx="8276697" cy="2768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400" dirty="0"/>
              <a:t>オフライン開催</a:t>
            </a:r>
            <a:endParaRPr kumimoji="1" lang="en-US" altLang="ja-JP" sz="24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400" dirty="0"/>
              <a:t>講義方式＋ＰＣ持参の実習方式（ＴＡ付）</a:t>
            </a:r>
            <a:endParaRPr kumimoji="1" lang="en-US" altLang="ja-JP" sz="24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en-US" altLang="ja-JP" sz="2400" dirty="0"/>
              <a:t>GTFS</a:t>
            </a:r>
            <a:r>
              <a:rPr kumimoji="1" lang="ja-JP" altLang="en-US" sz="2400" dirty="0"/>
              <a:t>の概要、整備・活用事例、</a:t>
            </a:r>
            <a:r>
              <a:rPr kumimoji="1" lang="en-US" altLang="ja-JP" sz="2400" dirty="0"/>
              <a:t>GTFS</a:t>
            </a:r>
            <a:r>
              <a:rPr kumimoji="1" lang="ja-JP" altLang="en-US" sz="2400" dirty="0"/>
              <a:t>作成ツール紹介</a:t>
            </a:r>
            <a:endParaRPr kumimoji="1" lang="en-US" altLang="ja-JP" sz="24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400" dirty="0"/>
              <a:t>見える化共通入力フォーマットによる</a:t>
            </a:r>
            <a:r>
              <a:rPr kumimoji="1" lang="en-US" altLang="ja-JP" sz="2400" dirty="0"/>
              <a:t>GTFS</a:t>
            </a:r>
            <a:r>
              <a:rPr kumimoji="1" lang="ja-JP" altLang="en-US" sz="2400" dirty="0"/>
              <a:t>整備実習</a:t>
            </a:r>
            <a:endParaRPr kumimoji="1" lang="en-US" altLang="ja-JP" sz="24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400" dirty="0"/>
              <a:t>バス事業者、自治体、民間企業等１４名が参加</a:t>
            </a:r>
          </a:p>
        </p:txBody>
      </p:sp>
    </p:spTree>
    <p:extLst>
      <p:ext uri="{BB962C8B-B14F-4D97-AF65-F5344CB8AC3E}">
        <p14:creationId xmlns:p14="http://schemas.microsoft.com/office/powerpoint/2010/main" val="361480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D752916-50D6-6480-A6C9-53F4B807EA0C}"/>
              </a:ext>
            </a:extLst>
          </p:cNvPr>
          <p:cNvSpPr txBox="1"/>
          <p:nvPr/>
        </p:nvSpPr>
        <p:spPr>
          <a:xfrm>
            <a:off x="343265" y="180552"/>
            <a:ext cx="86485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chemeClr val="accent2">
                    <a:lumMod val="50000"/>
                  </a:schemeClr>
                </a:solidFill>
              </a:rPr>
              <a:t>オンラインセミナー「ＧＴＦＳ再入門」</a:t>
            </a:r>
            <a:r>
              <a:rPr kumimoji="1" lang="ja-JP" altLang="en-US" sz="2400" b="1" dirty="0">
                <a:solidFill>
                  <a:schemeClr val="accent2">
                    <a:lumMod val="50000"/>
                  </a:schemeClr>
                </a:solidFill>
              </a:rPr>
              <a:t>（</a:t>
            </a:r>
            <a:r>
              <a:rPr kumimoji="1" lang="en-US" altLang="ja-JP" sz="2400" b="1" dirty="0">
                <a:solidFill>
                  <a:schemeClr val="accent2">
                    <a:lumMod val="50000"/>
                  </a:schemeClr>
                </a:solidFill>
              </a:rPr>
              <a:t>2023/1/11</a:t>
            </a:r>
            <a:r>
              <a:rPr kumimoji="1" lang="ja-JP" altLang="en-US" sz="2400" b="1" dirty="0">
                <a:solidFill>
                  <a:schemeClr val="accent2">
                    <a:lumMod val="50000"/>
                  </a:schemeClr>
                </a:solidFill>
              </a:rPr>
              <a:t>）</a:t>
            </a:r>
            <a:endParaRPr kumimoji="1" lang="en-US" altLang="ja-JP" sz="24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kumimoji="1" lang="ja-JP" altLang="en-US" sz="2000" b="1" dirty="0">
                <a:solidFill>
                  <a:schemeClr val="accent2">
                    <a:lumMod val="50000"/>
                  </a:schemeClr>
                </a:solidFill>
              </a:rPr>
              <a:t>　「西沢ツール編～ダイヤ改正に合わせてデータを更新しよう～」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939CEB0-2C9A-AA20-C5B9-7A37C36CCC5A}"/>
              </a:ext>
            </a:extLst>
          </p:cNvPr>
          <p:cNvSpPr txBox="1"/>
          <p:nvPr/>
        </p:nvSpPr>
        <p:spPr>
          <a:xfrm>
            <a:off x="529176" y="1011549"/>
            <a:ext cx="8276697" cy="2214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400" dirty="0"/>
              <a:t>年度末のダイヤ改正期をあたりデータ更新実習を開催</a:t>
            </a:r>
            <a:endParaRPr kumimoji="1" lang="en-US" altLang="ja-JP" sz="24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en-US" altLang="ja-JP" sz="2400" dirty="0"/>
              <a:t>GTFS</a:t>
            </a:r>
            <a:r>
              <a:rPr kumimoji="1" lang="ja-JP" altLang="en-US" sz="2400" dirty="0"/>
              <a:t>の概要、作成方法と更新方法を説明</a:t>
            </a:r>
            <a:endParaRPr kumimoji="1" lang="en-US" altLang="ja-JP" sz="24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400" dirty="0"/>
              <a:t>西沢ツールによる</a:t>
            </a:r>
            <a:r>
              <a:rPr kumimoji="1" lang="en-US" altLang="ja-JP" sz="2400" dirty="0"/>
              <a:t>GTFS</a:t>
            </a:r>
            <a:r>
              <a:rPr kumimoji="1" lang="ja-JP" altLang="en-US" sz="2400" dirty="0"/>
              <a:t>データ更新方法の概要を説明</a:t>
            </a:r>
            <a:endParaRPr kumimoji="1" lang="en-US" altLang="ja-JP" sz="24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400" dirty="0"/>
              <a:t>県及び市町村を中心に４６名から参加申込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5865E9-DE66-2F82-A6D3-463BDD589CEA}"/>
              </a:ext>
            </a:extLst>
          </p:cNvPr>
          <p:cNvSpPr txBox="1"/>
          <p:nvPr/>
        </p:nvSpPr>
        <p:spPr>
          <a:xfrm>
            <a:off x="343265" y="3632256"/>
            <a:ext cx="64940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chemeClr val="accent2">
                    <a:lumMod val="50000"/>
                  </a:schemeClr>
                </a:solidFill>
              </a:rPr>
              <a:t>ＧＴＦＳデータ実務研修会</a:t>
            </a:r>
            <a:r>
              <a:rPr kumimoji="1" lang="ja-JP" altLang="en-US" sz="2400" b="1" dirty="0">
                <a:solidFill>
                  <a:schemeClr val="accent2">
                    <a:lumMod val="50000"/>
                  </a:schemeClr>
                </a:solidFill>
              </a:rPr>
              <a:t>（</a:t>
            </a:r>
            <a:r>
              <a:rPr kumimoji="1" lang="en-US" altLang="ja-JP" sz="2400" b="1" dirty="0">
                <a:solidFill>
                  <a:schemeClr val="accent2">
                    <a:lumMod val="50000"/>
                  </a:schemeClr>
                </a:solidFill>
              </a:rPr>
              <a:t>2023/2/27</a:t>
            </a:r>
            <a:r>
              <a:rPr kumimoji="1" lang="ja-JP" altLang="en-US" sz="2400" b="1" dirty="0">
                <a:solidFill>
                  <a:schemeClr val="accent2">
                    <a:lumMod val="50000"/>
                  </a:schemeClr>
                </a:solidFill>
              </a:rPr>
              <a:t>）</a:t>
            </a:r>
            <a:endParaRPr kumimoji="1" lang="en-US" altLang="ja-JP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E18C75F-C2AA-B3CA-5074-141B05CD817D}"/>
              </a:ext>
            </a:extLst>
          </p:cNvPr>
          <p:cNvSpPr txBox="1"/>
          <p:nvPr/>
        </p:nvSpPr>
        <p:spPr>
          <a:xfrm>
            <a:off x="529175" y="4169615"/>
            <a:ext cx="8462611" cy="1660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400" dirty="0"/>
              <a:t>福井県からの依頼により開催</a:t>
            </a:r>
            <a:endParaRPr kumimoji="1" lang="en-US" altLang="ja-JP" sz="24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400" dirty="0"/>
              <a:t>西沢ツールによるデータ更新実習</a:t>
            </a:r>
            <a:endParaRPr kumimoji="1" lang="en-US" altLang="ja-JP" sz="24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400" dirty="0"/>
              <a:t>福井県内の市町職員６名参加</a:t>
            </a:r>
          </a:p>
        </p:txBody>
      </p:sp>
    </p:spTree>
    <p:extLst>
      <p:ext uri="{BB962C8B-B14F-4D97-AF65-F5344CB8AC3E}">
        <p14:creationId xmlns:p14="http://schemas.microsoft.com/office/powerpoint/2010/main" val="636629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A40EEC5-777A-6EC6-D139-27B58071A3B9}"/>
              </a:ext>
            </a:extLst>
          </p:cNvPr>
          <p:cNvSpPr txBox="1"/>
          <p:nvPr/>
        </p:nvSpPr>
        <p:spPr>
          <a:xfrm>
            <a:off x="297545" y="267264"/>
            <a:ext cx="88024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chemeClr val="accent2">
                    <a:lumMod val="50000"/>
                  </a:schemeClr>
                </a:solidFill>
              </a:rPr>
              <a:t>公共交通オープンデータ最前線２０２３</a:t>
            </a:r>
            <a:r>
              <a:rPr kumimoji="1" lang="ja-JP" altLang="en-US" sz="2400" b="1" dirty="0">
                <a:solidFill>
                  <a:schemeClr val="accent2">
                    <a:lumMod val="50000"/>
                  </a:schemeClr>
                </a:solidFill>
              </a:rPr>
              <a:t>（</a:t>
            </a:r>
            <a:r>
              <a:rPr kumimoji="1" lang="en-US" altLang="ja-JP" sz="2400" b="1" dirty="0">
                <a:solidFill>
                  <a:schemeClr val="accent2">
                    <a:lumMod val="50000"/>
                  </a:schemeClr>
                </a:solidFill>
              </a:rPr>
              <a:t>2023/3/4</a:t>
            </a:r>
            <a:r>
              <a:rPr kumimoji="1" lang="ja-JP" altLang="en-US" sz="2400" b="1" dirty="0">
                <a:solidFill>
                  <a:schemeClr val="accent2">
                    <a:lumMod val="50000"/>
                  </a:schemeClr>
                </a:solidFill>
              </a:rPr>
              <a:t>）</a:t>
            </a:r>
            <a:endParaRPr kumimoji="1" lang="en-US" altLang="ja-JP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461906B-4FBE-94B0-2AB9-ACAC5E4FC435}"/>
              </a:ext>
            </a:extLst>
          </p:cNvPr>
          <p:cNvSpPr txBox="1"/>
          <p:nvPr/>
        </p:nvSpPr>
        <p:spPr>
          <a:xfrm>
            <a:off x="467444" y="914351"/>
            <a:ext cx="8462611" cy="1660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400" dirty="0"/>
              <a:t>インターナショナルオープンデータデイに毎年開催</a:t>
            </a:r>
            <a:endParaRPr kumimoji="1" lang="en-US" altLang="ja-JP" sz="24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en-US" altLang="ja-JP" sz="2400" dirty="0"/>
              <a:t>GTFS</a:t>
            </a:r>
            <a:r>
              <a:rPr kumimoji="1" lang="ja-JP" altLang="en-US" sz="2400" dirty="0"/>
              <a:t>・バスデータ等に関する活動・事例等２６の発表</a:t>
            </a:r>
            <a:endParaRPr kumimoji="1" lang="en-US" altLang="ja-JP" sz="24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400" dirty="0"/>
              <a:t>発表のカテゴリー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46514E5-089C-6CC5-F881-BAFAEA0CE2D5}"/>
              </a:ext>
            </a:extLst>
          </p:cNvPr>
          <p:cNvSpPr txBox="1"/>
          <p:nvPr/>
        </p:nvSpPr>
        <p:spPr>
          <a:xfrm>
            <a:off x="1243584" y="2681064"/>
            <a:ext cx="5705408" cy="3322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sz="2400" dirty="0">
                <a:solidFill>
                  <a:schemeClr val="accent5">
                    <a:lumMod val="50000"/>
                  </a:schemeClr>
                </a:solidFill>
              </a:rPr>
              <a:t>シェアサイクル・ＧＢＦＳ</a:t>
            </a:r>
            <a:endParaRPr kumimoji="1" lang="en-US" altLang="ja-JP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sz="2400" dirty="0">
                <a:solidFill>
                  <a:schemeClr val="accent5">
                    <a:lumMod val="50000"/>
                  </a:schemeClr>
                </a:solidFill>
              </a:rPr>
              <a:t>ＧＴＦＳデータ整備の展開</a:t>
            </a:r>
            <a:endParaRPr kumimoji="1" lang="en-US" altLang="ja-JP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sz="2400" dirty="0">
                <a:solidFill>
                  <a:schemeClr val="accent5">
                    <a:lumMod val="50000"/>
                  </a:schemeClr>
                </a:solidFill>
              </a:rPr>
              <a:t>ＧＴＦＳ先進県の現在地</a:t>
            </a:r>
            <a:endParaRPr kumimoji="1" lang="en-US" altLang="ja-JP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sz="2400" dirty="0">
                <a:solidFill>
                  <a:schemeClr val="accent5">
                    <a:lumMod val="50000"/>
                  </a:schemeClr>
                </a:solidFill>
              </a:rPr>
              <a:t>バスロケ・運行管理の進化</a:t>
            </a:r>
            <a:endParaRPr kumimoji="1" lang="en-US" altLang="ja-JP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sz="2400" dirty="0">
                <a:solidFill>
                  <a:schemeClr val="accent5">
                    <a:lumMod val="50000"/>
                  </a:schemeClr>
                </a:solidFill>
              </a:rPr>
              <a:t>情報メディアのさらなる拡がり</a:t>
            </a:r>
            <a:endParaRPr kumimoji="1" lang="en-US" altLang="ja-JP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sz="2400" dirty="0">
                <a:solidFill>
                  <a:schemeClr val="accent5">
                    <a:lumMod val="50000"/>
                  </a:schemeClr>
                </a:solidFill>
              </a:rPr>
              <a:t>交通計画ＥＢＰＭ・行政ＤＸへの展開</a:t>
            </a:r>
          </a:p>
        </p:txBody>
      </p:sp>
    </p:spTree>
    <p:extLst>
      <p:ext uri="{BB962C8B-B14F-4D97-AF65-F5344CB8AC3E}">
        <p14:creationId xmlns:p14="http://schemas.microsoft.com/office/powerpoint/2010/main" val="2612001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2C76A9B-60FE-E936-6829-26848D9ED071}"/>
              </a:ext>
            </a:extLst>
          </p:cNvPr>
          <p:cNvSpPr txBox="1"/>
          <p:nvPr/>
        </p:nvSpPr>
        <p:spPr>
          <a:xfrm>
            <a:off x="182880" y="240804"/>
            <a:ext cx="6139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(3)</a:t>
            </a:r>
            <a:r>
              <a:rPr kumimoji="1" lang="ja-JP" altLang="en-US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ＧＴＦＳデータリポジトリの開発協力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D26A599-2AE4-7D62-9588-FB6BD0B44D35}"/>
              </a:ext>
            </a:extLst>
          </p:cNvPr>
          <p:cNvSpPr txBox="1"/>
          <p:nvPr/>
        </p:nvSpPr>
        <p:spPr>
          <a:xfrm>
            <a:off x="574895" y="764024"/>
            <a:ext cx="8462611" cy="3322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400" dirty="0"/>
              <a:t>（一社）社会基盤情報流通推進協議会（</a:t>
            </a:r>
            <a:r>
              <a:rPr kumimoji="1" lang="en-US" altLang="ja-JP" sz="2400" dirty="0"/>
              <a:t>AIGID</a:t>
            </a:r>
            <a:r>
              <a:rPr kumimoji="1" lang="ja-JP" altLang="en-US" sz="2400" dirty="0"/>
              <a:t>）が開発・運営するＧＴＦＳデータリポジトリの開発に専門的見地から協力　　</a:t>
            </a:r>
            <a:r>
              <a:rPr kumimoji="1" lang="en-US" altLang="ja-JP" sz="2400" dirty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https://gtfs-data.jp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400" dirty="0"/>
              <a:t>実証実験に参加する県・市町村等の募集にも協力</a:t>
            </a:r>
            <a:endParaRPr kumimoji="1" lang="en-US" altLang="ja-JP" sz="24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400" dirty="0"/>
              <a:t>リポジトリは</a:t>
            </a:r>
            <a:r>
              <a:rPr kumimoji="1" lang="en-US" altLang="ja-JP" sz="2400" dirty="0"/>
              <a:t>2022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3</a:t>
            </a:r>
            <a:r>
              <a:rPr kumimoji="1" lang="ja-JP" altLang="en-US" sz="2400" dirty="0"/>
              <a:t>月に試行版公開、</a:t>
            </a:r>
            <a:r>
              <a:rPr kumimoji="1" lang="en-US" altLang="ja-JP" sz="2400" dirty="0"/>
              <a:t>2023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1</a:t>
            </a:r>
            <a:r>
              <a:rPr kumimoji="1" lang="ja-JP" altLang="en-US" sz="2400" dirty="0"/>
              <a:t>月に改良版が公開。</a:t>
            </a:r>
            <a:r>
              <a:rPr kumimoji="1" lang="en-US" altLang="ja-JP" sz="2400" dirty="0"/>
              <a:t>4</a:t>
            </a:r>
            <a:r>
              <a:rPr kumimoji="1" lang="ja-JP" altLang="en-US" sz="2400" dirty="0"/>
              <a:t>月に機能強化。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C56F08A-36CD-EA9B-0D1A-32EF82E98E11}"/>
              </a:ext>
            </a:extLst>
          </p:cNvPr>
          <p:cNvSpPr txBox="1"/>
          <p:nvPr/>
        </p:nvSpPr>
        <p:spPr>
          <a:xfrm>
            <a:off x="777240" y="4315968"/>
            <a:ext cx="7782900" cy="1866858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sz="2000" dirty="0">
                <a:solidFill>
                  <a:schemeClr val="accent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簡単な操作で</a:t>
            </a:r>
            <a:r>
              <a:rPr kumimoji="1" lang="en-US" altLang="ja-JP" sz="2000" dirty="0">
                <a:solidFill>
                  <a:schemeClr val="accent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GTFS</a:t>
            </a:r>
            <a:r>
              <a:rPr kumimoji="1" lang="ja-JP" altLang="en-US" sz="2000" dirty="0">
                <a:solidFill>
                  <a:schemeClr val="accent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データをアップロード</a:t>
            </a:r>
            <a:endParaRPr kumimoji="1" lang="en-US" altLang="ja-JP" sz="2000" dirty="0">
              <a:solidFill>
                <a:schemeClr val="accent2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sz="2000" dirty="0">
                <a:solidFill>
                  <a:schemeClr val="accent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アップロード時に</a:t>
            </a:r>
            <a:r>
              <a:rPr kumimoji="1" lang="en-US" altLang="ja-JP" sz="2000" dirty="0">
                <a:solidFill>
                  <a:schemeClr val="accent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Validator</a:t>
            </a:r>
            <a:r>
              <a:rPr kumimoji="1" lang="ja-JP" altLang="en-US" sz="2000" dirty="0">
                <a:solidFill>
                  <a:schemeClr val="accent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による検証、検証結果の解説を表示</a:t>
            </a:r>
            <a:endParaRPr kumimoji="1" lang="en-US" altLang="ja-JP" sz="2000" dirty="0">
              <a:solidFill>
                <a:schemeClr val="accent2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en-US" altLang="ja-JP" sz="2000" dirty="0">
                <a:solidFill>
                  <a:schemeClr val="accent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GTFS</a:t>
            </a:r>
            <a:r>
              <a:rPr kumimoji="1" lang="ja-JP" altLang="en-US" sz="2000" dirty="0">
                <a:solidFill>
                  <a:schemeClr val="accent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データを時系列管理</a:t>
            </a:r>
            <a:endParaRPr kumimoji="1" lang="en-US" altLang="ja-JP" sz="2000" dirty="0">
              <a:solidFill>
                <a:schemeClr val="accent2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sz="2000" dirty="0">
                <a:solidFill>
                  <a:schemeClr val="accent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固定ＵＲＬ、ＡＰＩによるデータ取得</a:t>
            </a:r>
          </a:p>
        </p:txBody>
      </p:sp>
    </p:spTree>
    <p:extLst>
      <p:ext uri="{BB962C8B-B14F-4D97-AF65-F5344CB8AC3E}">
        <p14:creationId xmlns:p14="http://schemas.microsoft.com/office/powerpoint/2010/main" val="2223899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91EE52C-44C7-B243-EC81-DE0911B71CB3}"/>
              </a:ext>
            </a:extLst>
          </p:cNvPr>
          <p:cNvSpPr txBox="1"/>
          <p:nvPr/>
        </p:nvSpPr>
        <p:spPr>
          <a:xfrm>
            <a:off x="137160" y="292323"/>
            <a:ext cx="7343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kumimoji="1" lang="ja-JP" altLang="en-US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</a:t>
            </a:r>
            <a:r>
              <a:rPr kumimoji="1" lang="en-US" altLang="ja-JP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kumimoji="1" lang="ja-JP" altLang="en-US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ＧＴＦＳデータの整備に資するツールの提供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8512E5C-64B7-7F90-7553-0216FC6959AA}"/>
              </a:ext>
            </a:extLst>
          </p:cNvPr>
          <p:cNvSpPr txBox="1"/>
          <p:nvPr/>
        </p:nvSpPr>
        <p:spPr>
          <a:xfrm>
            <a:off x="462137" y="846320"/>
            <a:ext cx="55707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chemeClr val="accent2">
                    <a:lumMod val="50000"/>
                  </a:schemeClr>
                </a:solidFill>
              </a:rPr>
              <a:t>データ作成エクセルツールの提供</a:t>
            </a:r>
            <a:endParaRPr kumimoji="1" lang="en-US" altLang="ja-JP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5E61C1-14EB-DCA5-0463-1C344BEF6317}"/>
              </a:ext>
            </a:extLst>
          </p:cNvPr>
          <p:cNvSpPr txBox="1"/>
          <p:nvPr/>
        </p:nvSpPr>
        <p:spPr>
          <a:xfrm>
            <a:off x="634492" y="1307985"/>
            <a:ext cx="8462611" cy="2029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400" dirty="0"/>
              <a:t>会員が無償のエクセルツールを提供</a:t>
            </a:r>
            <a:endParaRPr kumimoji="1" lang="en-US" altLang="ja-JP" sz="2400" dirty="0"/>
          </a:p>
          <a:p>
            <a:pPr>
              <a:lnSpc>
                <a:spcPct val="150000"/>
              </a:lnSpc>
            </a:pPr>
            <a:r>
              <a:rPr kumimoji="1" lang="ja-JP" altLang="en-US" sz="2000" dirty="0"/>
              <a:t>　　</a:t>
            </a:r>
            <a:r>
              <a:rPr kumimoji="1" lang="ja-JP" altLang="en-US" sz="2000" b="1" dirty="0">
                <a:solidFill>
                  <a:schemeClr val="accent6">
                    <a:lumMod val="50000"/>
                  </a:schemeClr>
                </a:solidFill>
              </a:rPr>
              <a:t>・見える化共通入力フォーマット</a:t>
            </a:r>
            <a:endParaRPr kumimoji="1" lang="en-US" altLang="ja-JP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b="1" dirty="0">
                <a:solidFill>
                  <a:schemeClr val="accent6">
                    <a:lumMod val="50000"/>
                  </a:schemeClr>
                </a:solidFill>
              </a:rPr>
              <a:t>　　・標準的なバス情報フォーマット作成ツール（西沢ツール）</a:t>
            </a:r>
            <a:endParaRPr kumimoji="1" lang="en-US" altLang="ja-JP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400" dirty="0"/>
              <a:t>データ作成、グーグル等への提供マニュアル公開</a:t>
            </a:r>
            <a:endParaRPr kumimoji="1" lang="en-US" altLang="ja-JP" sz="24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D75363-B441-A63C-7F0D-1BB66DD80772}"/>
              </a:ext>
            </a:extLst>
          </p:cNvPr>
          <p:cNvSpPr txBox="1"/>
          <p:nvPr/>
        </p:nvSpPr>
        <p:spPr>
          <a:xfrm>
            <a:off x="425561" y="3699248"/>
            <a:ext cx="72635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chemeClr val="accent2">
                    <a:lumMod val="50000"/>
                  </a:schemeClr>
                </a:solidFill>
              </a:rPr>
              <a:t>ＧＴＦＳ運行日チェッカーの公開</a:t>
            </a:r>
            <a:r>
              <a:rPr kumimoji="1" lang="ja-JP" altLang="en-US" sz="2400" b="1" dirty="0">
                <a:solidFill>
                  <a:schemeClr val="accent2">
                    <a:lumMod val="50000"/>
                  </a:schemeClr>
                </a:solidFill>
              </a:rPr>
              <a:t>（</a:t>
            </a:r>
            <a:r>
              <a:rPr kumimoji="1" lang="en-US" altLang="ja-JP" sz="2400" b="1" dirty="0">
                <a:solidFill>
                  <a:schemeClr val="accent2">
                    <a:lumMod val="50000"/>
                  </a:schemeClr>
                </a:solidFill>
              </a:rPr>
              <a:t>2022/12</a:t>
            </a:r>
            <a:r>
              <a:rPr kumimoji="1" lang="ja-JP" altLang="en-US" sz="2400" b="1" dirty="0">
                <a:solidFill>
                  <a:schemeClr val="accent2">
                    <a:lumMod val="50000"/>
                  </a:schemeClr>
                </a:solidFill>
              </a:rPr>
              <a:t>）</a:t>
            </a:r>
            <a:endParaRPr kumimoji="1" lang="en-US" altLang="ja-JP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13C518-8181-BF21-D636-3B528EAB8265}"/>
              </a:ext>
            </a:extLst>
          </p:cNvPr>
          <p:cNvSpPr txBox="1"/>
          <p:nvPr/>
        </p:nvSpPr>
        <p:spPr>
          <a:xfrm>
            <a:off x="529175" y="4169615"/>
            <a:ext cx="8462611" cy="1660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en-US" altLang="ja-JP" sz="2400" dirty="0"/>
              <a:t>GTFS</a:t>
            </a:r>
            <a:r>
              <a:rPr kumimoji="1" lang="ja-JP" altLang="en-US" sz="2400" dirty="0"/>
              <a:t>のうち運行日情報</a:t>
            </a:r>
            <a:r>
              <a:rPr kumimoji="1" lang="ja-JP" altLang="en-US" sz="2000" dirty="0"/>
              <a:t>（</a:t>
            </a:r>
            <a:r>
              <a:rPr kumimoji="1" lang="en-US" altLang="ja-JP" sz="2000" dirty="0"/>
              <a:t>calendar.txt</a:t>
            </a:r>
            <a:r>
              <a:rPr kumimoji="1" lang="ja-JP" altLang="en-US" sz="2000" dirty="0"/>
              <a:t>、</a:t>
            </a:r>
            <a:r>
              <a:rPr kumimoji="1" lang="en-US" altLang="ja-JP" sz="2000" dirty="0"/>
              <a:t>calendar_dates.txt</a:t>
            </a:r>
            <a:r>
              <a:rPr kumimoji="1" lang="ja-JP" altLang="en-US" sz="2000" dirty="0"/>
              <a:t>）</a:t>
            </a:r>
            <a:r>
              <a:rPr kumimoji="1" lang="ja-JP" altLang="en-US" sz="2400" dirty="0"/>
              <a:t>のチェックツール</a:t>
            </a:r>
            <a:endParaRPr kumimoji="1" lang="en-US" altLang="ja-JP" sz="24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en-US" altLang="ja-JP" sz="2400" dirty="0"/>
              <a:t>GTFS</a:t>
            </a:r>
            <a:r>
              <a:rPr kumimoji="1" lang="ja-JP" altLang="en-US" sz="2400" dirty="0"/>
              <a:t>をアップロードすると運行日をカレンダー形式で表示</a:t>
            </a:r>
          </a:p>
        </p:txBody>
      </p:sp>
    </p:spTree>
    <p:extLst>
      <p:ext uri="{BB962C8B-B14F-4D97-AF65-F5344CB8AC3E}">
        <p14:creationId xmlns:p14="http://schemas.microsoft.com/office/powerpoint/2010/main" val="864188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AA3416D-9E45-19F6-1EAA-C64BB9811C1D}"/>
              </a:ext>
            </a:extLst>
          </p:cNvPr>
          <p:cNvSpPr txBox="1"/>
          <p:nvPr/>
        </p:nvSpPr>
        <p:spPr>
          <a:xfrm>
            <a:off x="137160" y="292323"/>
            <a:ext cx="2324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kumimoji="1" lang="ja-JP" altLang="en-US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５</a:t>
            </a:r>
            <a:r>
              <a:rPr kumimoji="1" lang="en-US" altLang="ja-JP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kumimoji="1" lang="ja-JP" altLang="en-US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会員交流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5D7B14C-BB9C-4A1F-44B3-7A09D622BBDA}"/>
              </a:ext>
            </a:extLst>
          </p:cNvPr>
          <p:cNvSpPr txBox="1"/>
          <p:nvPr/>
        </p:nvSpPr>
        <p:spPr>
          <a:xfrm>
            <a:off x="471546" y="862935"/>
            <a:ext cx="3980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chemeClr val="accent2">
                    <a:lumMod val="50000"/>
                  </a:schemeClr>
                </a:solidFill>
              </a:rPr>
              <a:t>会員定例会</a:t>
            </a:r>
            <a:r>
              <a:rPr kumimoji="1" lang="ja-JP" altLang="en-US" sz="2400" b="1" dirty="0">
                <a:solidFill>
                  <a:schemeClr val="accent2">
                    <a:lumMod val="50000"/>
                  </a:schemeClr>
                </a:solidFill>
              </a:rPr>
              <a:t>（</a:t>
            </a:r>
            <a:r>
              <a:rPr kumimoji="1" lang="en-US" altLang="ja-JP" sz="2400" b="1" dirty="0">
                <a:solidFill>
                  <a:schemeClr val="accent2">
                    <a:lumMod val="50000"/>
                  </a:schemeClr>
                </a:solidFill>
              </a:rPr>
              <a:t>2022/11</a:t>
            </a:r>
            <a:r>
              <a:rPr kumimoji="1" lang="ja-JP" altLang="en-US" sz="2400" b="1" dirty="0">
                <a:solidFill>
                  <a:schemeClr val="accent2">
                    <a:lumMod val="50000"/>
                  </a:schemeClr>
                </a:solidFill>
              </a:rPr>
              <a:t>～）</a:t>
            </a:r>
            <a:endParaRPr kumimoji="1" lang="en-US" altLang="ja-JP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B3D4242-FA09-A730-AEEA-025E69B2EE0C}"/>
              </a:ext>
            </a:extLst>
          </p:cNvPr>
          <p:cNvSpPr txBox="1"/>
          <p:nvPr/>
        </p:nvSpPr>
        <p:spPr>
          <a:xfrm>
            <a:off x="602327" y="1497556"/>
            <a:ext cx="8462611" cy="2768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400" dirty="0"/>
              <a:t>会員への情報提供、相互交流を目的に開催</a:t>
            </a:r>
            <a:endParaRPr kumimoji="1" lang="en-US" altLang="ja-JP" sz="24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400" dirty="0"/>
              <a:t>協会・会員からの情報・話題提供</a:t>
            </a:r>
            <a:endParaRPr kumimoji="1" lang="en-US" altLang="ja-JP" sz="24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en-US" altLang="ja-JP" sz="2400" dirty="0"/>
              <a:t>2022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11</a:t>
            </a:r>
            <a:r>
              <a:rPr kumimoji="1" lang="ja-JP" altLang="en-US" sz="2400" dirty="0"/>
              <a:t>月から３か月に１回のペースで開催</a:t>
            </a:r>
            <a:endParaRPr kumimoji="1" lang="en-US" altLang="ja-JP" sz="24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400" dirty="0"/>
              <a:t>第２回（</a:t>
            </a:r>
            <a:r>
              <a:rPr kumimoji="1" lang="en-US" altLang="ja-JP" sz="2400" dirty="0"/>
              <a:t>2023/2/27</a:t>
            </a:r>
            <a:r>
              <a:rPr kumimoji="1" lang="ja-JP" altLang="en-US" sz="2400" dirty="0"/>
              <a:t>）ではリポジトリ、</a:t>
            </a:r>
            <a:r>
              <a:rPr kumimoji="1" lang="en-US" altLang="ja-JP" sz="2400" dirty="0"/>
              <a:t>GTFS-Fare V2</a:t>
            </a:r>
            <a:r>
              <a:rPr kumimoji="1" lang="ja-JP" altLang="en-US" sz="2400" dirty="0"/>
              <a:t>を紹介</a:t>
            </a:r>
          </a:p>
        </p:txBody>
      </p:sp>
    </p:spTree>
    <p:extLst>
      <p:ext uri="{BB962C8B-B14F-4D97-AF65-F5344CB8AC3E}">
        <p14:creationId xmlns:p14="http://schemas.microsoft.com/office/powerpoint/2010/main" val="801744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IZ UDゴシック">
      <a:majorFont>
        <a:latin typeface="BIZ UDゴシック"/>
        <a:ea typeface="BIZ UDゴシック"/>
        <a:cs typeface=""/>
      </a:majorFont>
      <a:minorFont>
        <a:latin typeface="BIZ UDゴシック"/>
        <a:ea typeface="BIZ UD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286</TotalTime>
  <Words>789</Words>
  <Application>Microsoft Office PowerPoint</Application>
  <PresentationFormat>画面に合わせる (4:3)</PresentationFormat>
  <Paragraphs>149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BIZ UDゴシック</vt:lpstr>
      <vt:lpstr>HG創英角ﾎﾟｯﾌﾟ体</vt:lpstr>
      <vt:lpstr>UD デジタル 教科書体 NK-B</vt:lpstr>
      <vt:lpstr>Arial</vt:lpstr>
      <vt:lpstr>Arial Rounded MT Bold</vt:lpstr>
      <vt:lpstr>Wingdings</vt:lpstr>
      <vt:lpstr>Office テーマ</vt:lpstr>
      <vt:lpstr>一般社団法人日本バス情報協会 2022年度事業報告及び決算の説明資料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一般社団法人日本バス情報協会 2021年度事業報告及び決算について</dc:title>
  <dc:creator>西沢 明</dc:creator>
  <cp:lastModifiedBy>西沢 明</cp:lastModifiedBy>
  <cp:revision>14</cp:revision>
  <cp:lastPrinted>2022-05-23T23:44:53Z</cp:lastPrinted>
  <dcterms:created xsi:type="dcterms:W3CDTF">2022-04-28T01:47:56Z</dcterms:created>
  <dcterms:modified xsi:type="dcterms:W3CDTF">2023-04-22T08:18:33Z</dcterms:modified>
</cp:coreProperties>
</file>